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7E0A13-9978-4016-BD71-891701C251A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58E1F5-3F61-4B33-B9F7-1B9B8DF8DE7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hit mint tapasztalat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EZZEL LÉNYEGES PONTHOZ </a:t>
            </a:r>
            <a:r>
              <a:rPr lang="hu-HU" dirty="0" smtClean="0"/>
              <a:t>JUTOTTUNK:</a:t>
            </a:r>
          </a:p>
          <a:p>
            <a:r>
              <a:rPr lang="hu-HU" dirty="0" smtClean="0"/>
              <a:t>Isten </a:t>
            </a:r>
            <a:r>
              <a:rPr lang="hu-HU" dirty="0"/>
              <a:t>megtapasztalása a világban közvetített közvetlenséggel történik. A hívő ember számára ugyanazok a tapasztalatok állnak rendelkezésre, mint a hitetlenek számára, de ők meglátják benne a </a:t>
            </a:r>
            <a:r>
              <a:rPr lang="hu-HU" dirty="0" smtClean="0"/>
              <a:t>többet.</a:t>
            </a:r>
          </a:p>
          <a:p>
            <a:r>
              <a:rPr lang="hu-HU" dirty="0" smtClean="0"/>
              <a:t>Az </a:t>
            </a:r>
            <a:r>
              <a:rPr lang="hu-HU" dirty="0"/>
              <a:t>ő életükben az események, szavak, benyomások, </a:t>
            </a:r>
            <a:r>
              <a:rPr lang="hu-HU" i="1" u="sng" dirty="0"/>
              <a:t>tapasztalatok</a:t>
            </a:r>
            <a:r>
              <a:rPr lang="hu-HU" dirty="0"/>
              <a:t> Isten közeledésévé állnak </a:t>
            </a:r>
            <a:r>
              <a:rPr lang="hu-HU" dirty="0" smtClean="0"/>
              <a:t>össze.</a:t>
            </a:r>
          </a:p>
          <a:p>
            <a:r>
              <a:rPr lang="hu-HU" dirty="0" smtClean="0"/>
              <a:t>Így a </a:t>
            </a:r>
            <a:r>
              <a:rPr lang="hu-HU" dirty="0"/>
              <a:t>tapasztalat szubjektív, de a tartalma nem.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Isten szava önmagát bizonyítja</a:t>
            </a:r>
          </a:p>
          <a:p>
            <a:r>
              <a:rPr lang="hu-HU" dirty="0" smtClean="0"/>
              <a:t>Ige, nem szó</a:t>
            </a:r>
          </a:p>
          <a:p>
            <a:r>
              <a:rPr lang="hu-HU" dirty="0" smtClean="0"/>
              <a:t>A hívő ezért nem vélekedésként értelmezi a hitét, hanem stabil bizonyosságként</a:t>
            </a:r>
          </a:p>
          <a:p>
            <a:r>
              <a:rPr lang="hu-HU" dirty="0" smtClean="0"/>
              <a:t>(Áldozáskor „hiszem”, ez senkit nem érdekel, „úgy legyen”, nem a te beleegyezéseden múlik – </a:t>
            </a:r>
            <a:r>
              <a:rPr lang="hu-HU" dirty="0" err="1" smtClean="0"/>
              <a:t>amen</a:t>
            </a:r>
            <a:r>
              <a:rPr lang="hu-HU" dirty="0" smtClean="0"/>
              <a:t>=‘</a:t>
            </a:r>
            <a:r>
              <a:rPr lang="hu-HU" dirty="0" err="1" smtClean="0"/>
              <a:t>aman</a:t>
            </a:r>
            <a:r>
              <a:rPr lang="hu-HU" dirty="0" smtClean="0"/>
              <a:t>, így van, igaz. A tény kifejezése. Etimológia: anya, anyaöl biztonsága.)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Gátak (a legfontosabbak):</a:t>
            </a:r>
          </a:p>
          <a:p>
            <a:pPr lvl="1"/>
            <a:r>
              <a:rPr lang="hu-HU" dirty="0" smtClean="0"/>
              <a:t>Spirituális intelligencia hiánya</a:t>
            </a:r>
          </a:p>
          <a:p>
            <a:pPr lvl="1"/>
            <a:r>
              <a:rPr lang="hu-HU" dirty="0" smtClean="0"/>
              <a:t>Negatív előzetes tapasztalatok, előítéletek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gátol/segít:</a:t>
            </a:r>
          </a:p>
          <a:p>
            <a:r>
              <a:rPr lang="hu-HU" dirty="0" smtClean="0"/>
              <a:t>A kommunikáció 3 síkja:</a:t>
            </a:r>
          </a:p>
          <a:p>
            <a:pPr lvl="1"/>
            <a:r>
              <a:rPr lang="hu-HU" dirty="0" smtClean="0"/>
              <a:t>Információ</a:t>
            </a:r>
          </a:p>
          <a:p>
            <a:pPr lvl="1"/>
            <a:r>
              <a:rPr lang="hu-HU" dirty="0" smtClean="0"/>
              <a:t>Érzelmek</a:t>
            </a:r>
          </a:p>
          <a:p>
            <a:pPr lvl="1"/>
            <a:r>
              <a:rPr lang="hu-HU" dirty="0" smtClean="0"/>
              <a:t>Kapcsolat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i="1" dirty="0" smtClean="0"/>
              <a:t>„</a:t>
            </a:r>
            <a:r>
              <a:rPr lang="hu-HU" i="1" dirty="0" err="1" smtClean="0"/>
              <a:t>Omnes</a:t>
            </a:r>
            <a:r>
              <a:rPr lang="hu-HU" i="1" dirty="0" smtClean="0"/>
              <a:t> </a:t>
            </a:r>
            <a:r>
              <a:rPr lang="hu-HU" i="1" dirty="0" err="1" smtClean="0"/>
              <a:t>quod</a:t>
            </a:r>
            <a:r>
              <a:rPr lang="hu-HU" i="1" dirty="0" smtClean="0"/>
              <a:t> </a:t>
            </a:r>
            <a:r>
              <a:rPr lang="hu-HU" i="1" dirty="0" err="1" smtClean="0"/>
              <a:t>recipitur</a:t>
            </a:r>
            <a:r>
              <a:rPr lang="hu-HU" i="1" dirty="0" smtClean="0"/>
              <a:t> </a:t>
            </a:r>
            <a:r>
              <a:rPr lang="hu-HU" i="1" dirty="0" err="1" smtClean="0"/>
              <a:t>in</a:t>
            </a:r>
            <a:r>
              <a:rPr lang="hu-HU" i="1" dirty="0" smtClean="0"/>
              <a:t> </a:t>
            </a:r>
            <a:r>
              <a:rPr lang="hu-HU" i="1" dirty="0" err="1" smtClean="0"/>
              <a:t>modo</a:t>
            </a:r>
            <a:r>
              <a:rPr lang="hu-HU" i="1" dirty="0" smtClean="0"/>
              <a:t> recipiens </a:t>
            </a:r>
            <a:r>
              <a:rPr lang="hu-HU" i="1" dirty="0" err="1" smtClean="0"/>
              <a:t>recipitur</a:t>
            </a:r>
            <a:r>
              <a:rPr lang="hu-HU" i="1" dirty="0" smtClean="0"/>
              <a:t>”</a:t>
            </a:r>
          </a:p>
          <a:p>
            <a:pPr algn="ctr"/>
            <a:r>
              <a:rPr lang="hu-HU" dirty="0" smtClean="0"/>
              <a:t>Vagyis</a:t>
            </a:r>
          </a:p>
          <a:p>
            <a:pPr algn="ctr"/>
            <a:r>
              <a:rPr lang="hu-HU" i="1" dirty="0" smtClean="0"/>
              <a:t>„Minden, ami befogadtatik, a befogadó módján fogadtatik be.”</a:t>
            </a:r>
            <a:endParaRPr lang="hu-HU" i="1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Életkoronként</a:t>
            </a:r>
            <a:r>
              <a:rPr lang="hu-HU" dirty="0" smtClean="0"/>
              <a:t>:</a:t>
            </a:r>
          </a:p>
          <a:p>
            <a:r>
              <a:rPr lang="hu-HU" i="1" dirty="0" smtClean="0"/>
              <a:t>A gyermek hite</a:t>
            </a:r>
          </a:p>
          <a:p>
            <a:r>
              <a:rPr lang="hu-HU" dirty="0" smtClean="0"/>
              <a:t>Fogékony a vallásra, mert a kapcsolatra fogékony</a:t>
            </a:r>
          </a:p>
          <a:p>
            <a:r>
              <a:rPr lang="hu-HU" dirty="0" smtClean="0"/>
              <a:t>Istent a saját életével kapcsolatba hozza</a:t>
            </a:r>
          </a:p>
          <a:p>
            <a:r>
              <a:rPr lang="hu-HU" dirty="0" smtClean="0"/>
              <a:t>A tapasztalat forrása: a szülők</a:t>
            </a:r>
          </a:p>
          <a:p>
            <a:r>
              <a:rPr lang="hu-HU" dirty="0" smtClean="0"/>
              <a:t>Amit elmondhatunk Istenről, ebben a korban a </a:t>
            </a:r>
            <a:r>
              <a:rPr lang="hu-HU" smtClean="0"/>
              <a:t>szülőre is </a:t>
            </a:r>
            <a:r>
              <a:rPr lang="hu-HU" dirty="0" smtClean="0"/>
              <a:t>igaz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otthon jelenti a világot, ez alapján érti meg a dolgokat</a:t>
            </a:r>
          </a:p>
          <a:p>
            <a:r>
              <a:rPr lang="hu-HU" dirty="0" smtClean="0"/>
              <a:t>A legmeghatározóbb a biztonságérzet (mindenestül függés, de nem baj)</a:t>
            </a:r>
          </a:p>
          <a:p>
            <a:r>
              <a:rPr lang="hu-HU" dirty="0" smtClean="0"/>
              <a:t>Bizalom akkor is, amikor valamit nem ért</a:t>
            </a:r>
          </a:p>
          <a:p>
            <a:r>
              <a:rPr lang="hu-HU" dirty="0" smtClean="0"/>
              <a:t>Istennel szemben is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Tudás szempontjából</a:t>
            </a:r>
          </a:p>
          <a:p>
            <a:pPr lvl="1"/>
            <a:r>
              <a:rPr lang="hu-HU" dirty="0" smtClean="0"/>
              <a:t>A szülő mindent tud (ennek az ellenkezője elviselhetetlen bizonytalanság)</a:t>
            </a:r>
          </a:p>
          <a:p>
            <a:pPr lvl="1"/>
            <a:r>
              <a:rPr lang="hu-HU" dirty="0" smtClean="0"/>
              <a:t>Isten is, lát a sötétben, a gondolatot is hallja</a:t>
            </a:r>
          </a:p>
          <a:p>
            <a:r>
              <a:rPr lang="hu-HU" dirty="0" smtClean="0"/>
              <a:t>Hatalom szempontjából</a:t>
            </a:r>
          </a:p>
          <a:p>
            <a:pPr lvl="1"/>
            <a:r>
              <a:rPr lang="hu-HU" dirty="0" smtClean="0"/>
              <a:t>Apa mindenható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Tekintély szempontjából</a:t>
            </a:r>
          </a:p>
          <a:p>
            <a:pPr lvl="1"/>
            <a:r>
              <a:rPr lang="hu-HU" dirty="0" smtClean="0"/>
              <a:t>Nem mindig engedelmeskedik, de amikor nem teszi, bűntudata van</a:t>
            </a:r>
          </a:p>
          <a:p>
            <a:pPr lvl="1"/>
            <a:r>
              <a:rPr lang="hu-HU" dirty="0" smtClean="0"/>
              <a:t>A megbocsátás is hangsúlyos, ha megtapasztalja</a:t>
            </a:r>
          </a:p>
          <a:p>
            <a:r>
              <a:rPr lang="hu-HU" dirty="0" smtClean="0"/>
              <a:t>Szeretet szempontjából</a:t>
            </a:r>
          </a:p>
          <a:p>
            <a:pPr lvl="1"/>
            <a:r>
              <a:rPr lang="hu-HU" dirty="0" smtClean="0"/>
              <a:t>Meghatározó a szülő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mindez nincs:</a:t>
            </a:r>
          </a:p>
          <a:p>
            <a:pPr lvl="1"/>
            <a:r>
              <a:rPr lang="hu-HU" dirty="0" smtClean="0"/>
              <a:t>A gyerek bizonytalan</a:t>
            </a:r>
          </a:p>
          <a:p>
            <a:pPr lvl="1"/>
            <a:r>
              <a:rPr lang="hu-HU" dirty="0" smtClean="0"/>
              <a:t>A világot borúsnak, vészjóslónak éli meg</a:t>
            </a:r>
          </a:p>
          <a:p>
            <a:pPr lvl="1"/>
            <a:r>
              <a:rPr lang="hu-HU" dirty="0" smtClean="0"/>
              <a:t>Isten távoli, hatalmas de kíméletlen</a:t>
            </a:r>
          </a:p>
          <a:p>
            <a:pPr lvl="1"/>
            <a:r>
              <a:rPr lang="hu-HU" dirty="0" smtClean="0"/>
              <a:t>Fél tőle</a:t>
            </a:r>
          </a:p>
          <a:p>
            <a:pPr lvl="1"/>
            <a:r>
              <a:rPr lang="hu-HU" dirty="0" smtClean="0"/>
              <a:t>Közben nem tudja megfogalmazni=hittartalom és vallási tapasztalat, istenkép szétválik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 hit: isteni </a:t>
            </a:r>
            <a:r>
              <a:rPr lang="hu-HU" i="1" dirty="0"/>
              <a:t>erény, amellyel hiszünk Istenben és mindabban, amit mondott és kinyilatkoztatott, és amit az Egyház hinnünk előad, mert Isten maga az igazság</a:t>
            </a:r>
            <a:r>
              <a:rPr lang="hu-HU" i="1" dirty="0" smtClean="0"/>
              <a:t>.</a:t>
            </a:r>
            <a:endParaRPr lang="hu-HU" dirty="0" smtClean="0"/>
          </a:p>
          <a:p>
            <a:r>
              <a:rPr lang="hu-HU" dirty="0" smtClean="0"/>
              <a:t>A hit tehát </a:t>
            </a:r>
            <a:r>
              <a:rPr lang="hu-HU" i="1" dirty="0" smtClean="0"/>
              <a:t>reakció.</a:t>
            </a:r>
          </a:p>
          <a:p>
            <a:r>
              <a:rPr lang="hu-HU" dirty="0" smtClean="0"/>
              <a:t>A </a:t>
            </a:r>
            <a:r>
              <a:rPr lang="hu-HU" dirty="0"/>
              <a:t>hit hallásból </a:t>
            </a:r>
            <a:r>
              <a:rPr lang="hu-HU" dirty="0" smtClean="0"/>
              <a:t>ered.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Lassan válik szét apa és Isten között a különbség</a:t>
            </a:r>
          </a:p>
          <a:p>
            <a:r>
              <a:rPr lang="hu-HU" dirty="0" smtClean="0"/>
              <a:t>Érzelmileg még sokáig azonosítja</a:t>
            </a:r>
          </a:p>
          <a:p>
            <a:r>
              <a:rPr lang="hu-HU" dirty="0" smtClean="0"/>
              <a:t>Az apa és az istenkép szoros kapcsolatban van (pl. 1900-as évek eleje)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Összességében:</a:t>
            </a:r>
          </a:p>
          <a:p>
            <a:r>
              <a:rPr lang="hu-HU" dirty="0" smtClean="0"/>
              <a:t>Tiszta, de függő viszony</a:t>
            </a:r>
          </a:p>
          <a:p>
            <a:r>
              <a:rPr lang="hu-HU" dirty="0" smtClean="0"/>
              <a:t>Bizalommal van Isten felé</a:t>
            </a:r>
          </a:p>
          <a:p>
            <a:r>
              <a:rPr lang="hu-HU" dirty="0" smtClean="0"/>
              <a:t>Isten tekintély: hogy mit tegyen, Isten határozza meg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 serdülő hite:</a:t>
            </a:r>
          </a:p>
          <a:p>
            <a:r>
              <a:rPr lang="hu-HU" dirty="0" smtClean="0"/>
              <a:t>Nagyban meghatározzák a függetlenedési kísérletek</a:t>
            </a:r>
          </a:p>
          <a:p>
            <a:r>
              <a:rPr lang="hu-HU" dirty="0" smtClean="0"/>
              <a:t>Közben a másik oldalon szorongás a bizonytalantól</a:t>
            </a:r>
          </a:p>
          <a:p>
            <a:r>
              <a:rPr lang="hu-HU" dirty="0" smtClean="0"/>
              <a:t>Ez érzelmi függetlenedés (testi a születéskor, anyagi a házasságkötéskor)</a:t>
            </a:r>
          </a:p>
          <a:p>
            <a:r>
              <a:rPr lang="hu-HU" dirty="0" smtClean="0"/>
              <a:t>Az elszakadás a negatív oldal, az elköteleződés a pozitív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Ekkor rakja össze az új élete alapjait</a:t>
            </a:r>
          </a:p>
          <a:p>
            <a:r>
              <a:rPr lang="hu-HU" dirty="0" smtClean="0"/>
              <a:t>A konfliktusok pozitív oldala: mi az élet értelme neki?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autonóm érzelmi világ egzisztenciális megalapozása (ÉN hogyan viszonyulok a dolgokhoz, NEKEM mi jó és mi rossz)</a:t>
            </a:r>
          </a:p>
          <a:p>
            <a:r>
              <a:rPr lang="hu-HU" dirty="0" smtClean="0"/>
              <a:t>Eleje: érzelmi függetlenedés és a szülői tekintély lerázása</a:t>
            </a:r>
          </a:p>
          <a:p>
            <a:r>
              <a:rPr lang="hu-HU" dirty="0" smtClean="0"/>
              <a:t>Vége: saját egyéni tapasztalatoktól motivált élet kialakulása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Lehet egyszerű, és lehet nehéz</a:t>
            </a:r>
          </a:p>
          <a:p>
            <a:r>
              <a:rPr lang="hu-HU" dirty="0" smtClean="0"/>
              <a:t>Ha nehéz:</a:t>
            </a:r>
          </a:p>
          <a:p>
            <a:r>
              <a:rPr lang="hu-HU" dirty="0" smtClean="0"/>
              <a:t>Isten egyre távolabb, az élet egyre közelebb (nincs ott, ahol lennie kéne)</a:t>
            </a:r>
          </a:p>
          <a:p>
            <a:r>
              <a:rPr lang="hu-HU" dirty="0" smtClean="0"/>
              <a:t>2 párhuzamos valóság volt a hit és élet</a:t>
            </a:r>
          </a:p>
          <a:p>
            <a:r>
              <a:rPr lang="hu-HU" dirty="0" smtClean="0"/>
              <a:t>Eredménye: lázadás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Isten nem érti az életet</a:t>
            </a:r>
          </a:p>
          <a:p>
            <a:r>
              <a:rPr lang="hu-HU" dirty="0" smtClean="0"/>
              <a:t>Csak elvárások vannak</a:t>
            </a:r>
          </a:p>
          <a:p>
            <a:r>
              <a:rPr lang="hu-HU" dirty="0" smtClean="0"/>
              <a:t>Kötelességekkel terhel, a tehetetlenségünkkel szemben közömbös (2 világ: amit nekem kell tennem, amit Istennek kell tennie)</a:t>
            </a:r>
          </a:p>
          <a:p>
            <a:r>
              <a:rPr lang="hu-HU" dirty="0" smtClean="0"/>
              <a:t>Behódolás + talpnyalás </a:t>
            </a:r>
            <a:r>
              <a:rPr lang="el-GR" dirty="0" smtClean="0">
                <a:sym typeface="Wingdings 3"/>
              </a:rPr>
              <a:t></a:t>
            </a:r>
            <a:r>
              <a:rPr lang="hu-HU" dirty="0" smtClean="0">
                <a:sym typeface="Wingdings 3"/>
              </a:rPr>
              <a:t>  teljes elutasítás</a:t>
            </a:r>
          </a:p>
          <a:p>
            <a:r>
              <a:rPr lang="hu-HU" dirty="0" smtClean="0">
                <a:sym typeface="Wingdings 3"/>
              </a:rPr>
              <a:t>Isten vetélytárs, vagy ő valósítja meg magát, vagy én, magamat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Gyakori: a tudomány felőli „támadás”</a:t>
            </a:r>
          </a:p>
          <a:p>
            <a:r>
              <a:rPr lang="hu-HU" dirty="0" smtClean="0"/>
              <a:t>Végül tagadja Isten létét (Nietzsche: megöltük Istent!)</a:t>
            </a:r>
          </a:p>
          <a:p>
            <a:r>
              <a:rPr lang="hu-HU" dirty="0" smtClean="0"/>
              <a:t>Egyedül marad, emberré lehet</a:t>
            </a:r>
          </a:p>
          <a:p>
            <a:r>
              <a:rPr lang="hu-HU" dirty="0" smtClean="0"/>
              <a:t>De magára kell vállalnia a felelősséget azokért a dolgokért, amiket eddig Istenre hárított</a:t>
            </a:r>
          </a:p>
          <a:p>
            <a:endParaRPr lang="hu-HU" dirty="0" smtClean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 felnőtt hite:</a:t>
            </a:r>
            <a:endParaRPr lang="hu-HU" dirty="0" smtClean="0"/>
          </a:p>
          <a:p>
            <a:r>
              <a:rPr lang="hu-HU" dirty="0" smtClean="0"/>
              <a:t>Isten irreális világba húzódik vissza, nem lehet rá támaszkodni, nem ad biztonságérzetet</a:t>
            </a:r>
          </a:p>
          <a:p>
            <a:r>
              <a:rPr lang="hu-HU" dirty="0" smtClean="0"/>
              <a:t>Magunknak kell megoldjuk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Isten, aki az élet, aki a lét</a:t>
            </a:r>
          </a:p>
          <a:p>
            <a:r>
              <a:rPr lang="hu-HU" dirty="0" smtClean="0"/>
              <a:t>Nem a világon kívül, hanem a világ</a:t>
            </a:r>
            <a:r>
              <a:rPr lang="hu-HU" i="1" dirty="0" smtClean="0"/>
              <a:t>ban</a:t>
            </a:r>
          </a:p>
          <a:p>
            <a:r>
              <a:rPr lang="hu-HU" dirty="0" smtClean="0"/>
              <a:t>A felnőtt hit: belső bizonyosságon nyugvó abszolút beleegyezés</a:t>
            </a:r>
          </a:p>
          <a:p>
            <a:r>
              <a:rPr lang="hu-HU" dirty="0" smtClean="0"/>
              <a:t>Önmagunk reális elfogadása</a:t>
            </a:r>
            <a:r>
              <a:rPr lang="hu-HU" dirty="0" smtClean="0">
                <a:sym typeface="Wingdings 3"/>
              </a:rPr>
              <a:t>a világ valóságának elfogadása Isten elfogadása</a:t>
            </a:r>
          </a:p>
          <a:p>
            <a:r>
              <a:rPr lang="hu-HU" dirty="0" smtClean="0">
                <a:sym typeface="Wingdings 3"/>
              </a:rPr>
              <a:t>Isten nem elnyomja, nem vetélytársa</a:t>
            </a:r>
          </a:p>
          <a:p>
            <a:r>
              <a:rPr lang="hu-HU" dirty="0" smtClean="0">
                <a:sym typeface="Wingdings 3"/>
              </a:rPr>
              <a:t>Nem veszi el az ember felelősségét, ez a felelősség a növekedés feltétele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Kapcsolat: egyszerre </a:t>
            </a:r>
            <a:r>
              <a:rPr lang="hu-HU" dirty="0"/>
              <a:t>feltételez nyitottságot a másik fél befogadására, és </a:t>
            </a:r>
            <a:r>
              <a:rPr lang="hu-HU" dirty="0" smtClean="0"/>
              <a:t>átadottságot.</a:t>
            </a:r>
          </a:p>
          <a:p>
            <a:r>
              <a:rPr lang="hu-HU" dirty="0" smtClean="0"/>
              <a:t>Nyitottság: a meghallás feltétele</a:t>
            </a:r>
          </a:p>
          <a:p>
            <a:r>
              <a:rPr lang="hu-HU" dirty="0" smtClean="0"/>
              <a:t>Átadottság: a válasz, a kapcsolat feltétele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Erkölcsi szempontból:</a:t>
            </a:r>
          </a:p>
          <a:p>
            <a:r>
              <a:rPr lang="hu-HU" dirty="0" smtClean="0"/>
              <a:t>Isten nem külső normákkal fegyelmez, hanem az élet növelésére tanít</a:t>
            </a:r>
          </a:p>
          <a:p>
            <a:r>
              <a:rPr lang="hu-HU" dirty="0" smtClean="0"/>
              <a:t>Jó és rossz mértéke maga az élet (a szabály az élet szolgája, nem fordítva)</a:t>
            </a:r>
          </a:p>
          <a:p>
            <a:r>
              <a:rPr lang="hu-HU" dirty="0" smtClean="0"/>
              <a:t>Az élettel való közvetlen kapcsolata miatt egyetemes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életből feltörő erkölcs</a:t>
            </a:r>
          </a:p>
          <a:p>
            <a:r>
              <a:rPr lang="hu-HU" dirty="0" smtClean="0"/>
              <a:t>Számít a tekintély, kell a hit: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„Az ember nem arra teremtetett, hogy egyedül töltse életét. Családban születik és növekedik, és évek múltán munkájával beépül a társadalomba. Így tehát a bölcsőtől fogva különféle hagyományoknak válik részesévé, melyektől nemcsak a nyelvet és a kultúrát kapja, hanem nagyon sok igazságot is, melyekben szinte ösztönösen hisz. Azonban a serdülés és a személyes érlelődés hatására ezeket az igazságokat kétségbe vonja, és az értelem ítélő tevékenységével egyenként megrostálja őket. Ez nem akadályozza meg, hogy ezen átmeneti időszak után ugyanezeket az igazságokat a velük kapcsolatos tapasztalatok vagy átgondolások alapján „újra birtokba vegye”. </a:t>
            </a:r>
            <a:r>
              <a:rPr lang="hu-HU" u="sng" dirty="0" smtClean="0"/>
              <a:t>Ennek ellenére az ember életében az egyszerűen elhitt igazságok száma sokkal nagyobb azokénál, melyeket személyes felülvizsgálattal vesz birtokba. Mert ki volna képes arra, hogy a modern életet meghatározó számtalan tudományos eredményt kritikusan fölülvizsgálja? Ki tudná akárcsak az információáradatot is ellenőrizni, mely napról napra a világ minden részéről árad, s amelyet általában igaznak fogadunk el? Végül ki tudná megismételni azokat a tapasztalatokat és gondolatmeneteket, melyekből az emberiség bölcsességének és vallásosságának kincstára összegyűlt? Az ember, tudniillik a kereső lény, másnak hívő lény is.”</a:t>
            </a:r>
          </a:p>
          <a:p>
            <a:endParaRPr lang="hu-HU" u="sng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törvénnyel sincs feltétlenül ellentétben, de összhangban sem</a:t>
            </a:r>
          </a:p>
          <a:p>
            <a:r>
              <a:rPr lang="hu-HU" dirty="0" smtClean="0"/>
              <a:t>A felelősség nem megerőszakolható</a:t>
            </a:r>
          </a:p>
          <a:p>
            <a:r>
              <a:rPr lang="hu-HU" dirty="0" smtClean="0"/>
              <a:t>Összességében: a felnőtt morálist a cél ismerete, nem pedig a tekintély határozza meg</a:t>
            </a:r>
          </a:p>
          <a:p>
            <a:r>
              <a:rPr lang="hu-HU" dirty="0" smtClean="0"/>
              <a:t>Ez nagy szabadságérzet, de felelősség és realizmus is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Önbizalma van, ebből fakad az Isten iránti bizalom, nem fordítva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hit fejlődése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Megfér az elméleti ateizmussal</a:t>
            </a:r>
          </a:p>
          <a:p>
            <a:r>
              <a:rPr lang="hu-HU" dirty="0" smtClean="0"/>
              <a:t>Az Istenhez való viszonyunk a valóság iránti állásfoglalásból következik</a:t>
            </a:r>
          </a:p>
          <a:p>
            <a:r>
              <a:rPr lang="hu-HU" dirty="0" err="1" smtClean="0"/>
              <a:t>Optio</a:t>
            </a:r>
            <a:r>
              <a:rPr lang="hu-HU" dirty="0" smtClean="0"/>
              <a:t> </a:t>
            </a:r>
            <a:r>
              <a:rPr lang="hu-HU" dirty="0" err="1" smtClean="0"/>
              <a:t>fundamentalis</a:t>
            </a:r>
            <a:endParaRPr lang="hu-HU" dirty="0" smtClean="0"/>
          </a:p>
          <a:p>
            <a:r>
              <a:rPr lang="hu-HU" dirty="0" smtClean="0"/>
              <a:t>Istent az élet által, és nem az életen kívüli gyakorlatokban imádjuk (emiatt tűnhet szekularizáltnak)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nem hívő és a felnőtt hívő emberek között a </a:t>
            </a:r>
            <a:r>
              <a:rPr lang="hu-HU" smtClean="0"/>
              <a:t>legalapvetőbb különbség a hit </a:t>
            </a:r>
            <a:r>
              <a:rPr lang="hu-HU" dirty="0" smtClean="0"/>
              <a:t>kifejezettsége (vö. a kapcsolatról mondottakkal)</a:t>
            </a:r>
          </a:p>
          <a:p>
            <a:r>
              <a:rPr lang="hu-HU" dirty="0" smtClean="0"/>
              <a:t>A világhoz, Istenhez való viszonyuk reális, józan, őszinte, valóságos, de a magát hitetlennek tartóé nem kifejezett.</a:t>
            </a:r>
          </a:p>
          <a:p>
            <a:r>
              <a:rPr lang="hu-HU" dirty="0" smtClean="0"/>
              <a:t>A felnőtt hit tartós, de Isten személyének még nincs akkora súlya.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Éretlen, gyerekes hit:</a:t>
            </a:r>
          </a:p>
          <a:p>
            <a:r>
              <a:rPr lang="hu-HU" dirty="0" smtClean="0"/>
              <a:t>A gyerek hite nem önmagára alapozott</a:t>
            </a:r>
          </a:p>
          <a:p>
            <a:r>
              <a:rPr lang="hu-HU" dirty="0" smtClean="0"/>
              <a:t>Képtelen a nem függésre</a:t>
            </a:r>
          </a:p>
          <a:p>
            <a:r>
              <a:rPr lang="hu-HU" dirty="0" smtClean="0"/>
              <a:t>Az Istennel való viszony az egész élet viszonya, ha az nem egészséges, az Istennel való viszonyban is megjelenhet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gyerekes hitben 2 részre szakad a világ</a:t>
            </a:r>
          </a:p>
          <a:p>
            <a:pPr lvl="1"/>
            <a:r>
              <a:rPr lang="hu-HU" dirty="0" smtClean="0"/>
              <a:t>Vallási gyakorlatok: kívülről jövő parancs</a:t>
            </a:r>
          </a:p>
          <a:p>
            <a:pPr lvl="2"/>
            <a:r>
              <a:rPr lang="hu-HU" dirty="0" smtClean="0"/>
              <a:t>Nem a személyes viszony, a parancsnak való megfelelés</a:t>
            </a:r>
          </a:p>
          <a:p>
            <a:pPr lvl="2"/>
            <a:r>
              <a:rPr lang="hu-HU" dirty="0" smtClean="0"/>
              <a:t>Bizalomhiány</a:t>
            </a:r>
          </a:p>
          <a:p>
            <a:pPr lvl="1"/>
            <a:r>
              <a:rPr lang="hu-HU" dirty="0" smtClean="0"/>
              <a:t>A világ: Ahol ez a logika nem érvényesül</a:t>
            </a:r>
          </a:p>
          <a:p>
            <a:pPr lvl="2"/>
            <a:r>
              <a:rPr lang="hu-HU" dirty="0" smtClean="0"/>
              <a:t>Megpróbálja mégis ráhúzni/mindenestül elítéli</a:t>
            </a:r>
          </a:p>
          <a:p>
            <a:pPr lvl="1"/>
            <a:r>
              <a:rPr lang="hu-HU" dirty="0" smtClean="0"/>
              <a:t>Nem hibázhat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Az érett hit:</a:t>
            </a:r>
          </a:p>
          <a:p>
            <a:r>
              <a:rPr lang="hu-HU" dirty="0" smtClean="0"/>
              <a:t>Krízis előzi meg</a:t>
            </a:r>
          </a:p>
          <a:p>
            <a:r>
              <a:rPr lang="hu-HU" dirty="0" smtClean="0"/>
              <a:t>Mindennapi életébe elkezdi belefoglalni a túlvilágot, életének súlypontja Isten felé tolódik el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Evilági közvetítők: miért kell?</a:t>
            </a:r>
          </a:p>
          <a:p>
            <a:r>
              <a:rPr lang="hu-HU" dirty="0" smtClean="0"/>
              <a:t>A transzcendentális differencia/excentrikus pozíció</a:t>
            </a:r>
          </a:p>
          <a:p>
            <a:r>
              <a:rPr lang="hu-HU" dirty="0"/>
              <a:t>Mi képesek vagyunk tudni arról, hogy egy mű főszereplői vagyunk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Viselkedése:</a:t>
            </a:r>
          </a:p>
          <a:p>
            <a:r>
              <a:rPr lang="hu-HU" dirty="0" smtClean="0"/>
              <a:t>Kiforrott, nyugodt</a:t>
            </a:r>
          </a:p>
          <a:p>
            <a:r>
              <a:rPr lang="hu-HU" dirty="0" smtClean="0"/>
              <a:t>Megkülönböztet megváltoztathatót és meg nem változtathatót</a:t>
            </a:r>
          </a:p>
          <a:p>
            <a:r>
              <a:rPr lang="hu-HU" dirty="0" smtClean="0"/>
              <a:t>Nem rejtőzik, szabad és nyitott, határozott, de nem merev</a:t>
            </a:r>
          </a:p>
          <a:p>
            <a:r>
              <a:rPr lang="hu-HU" dirty="0" smtClean="0"/>
              <a:t>Szabadon rendelkezik erejével és idejével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Fontosnak tartja a vallási megnyilvánulásokat</a:t>
            </a:r>
          </a:p>
          <a:p>
            <a:r>
              <a:rPr lang="hu-HU" dirty="0" smtClean="0"/>
              <a:t>Nem menekül önmaga elől, szereti a csöndet, nem függ a külső körülményektől, csöndje vezeti másokhoz</a:t>
            </a:r>
          </a:p>
          <a:p>
            <a:r>
              <a:rPr lang="hu-HU" dirty="0" smtClean="0"/>
              <a:t>Érzékeny mások problémáira</a:t>
            </a:r>
          </a:p>
          <a:p>
            <a:r>
              <a:rPr lang="hu-HU" dirty="0" smtClean="0"/>
              <a:t>Személyes a kapcsolata jézussal</a:t>
            </a:r>
          </a:p>
          <a:p>
            <a:r>
              <a:rPr lang="hu-HU" dirty="0" smtClean="0"/>
              <a:t>Megérti a liturgia jelentőségét</a:t>
            </a:r>
          </a:p>
          <a:p>
            <a:r>
              <a:rPr lang="hu-HU" dirty="0" smtClean="0"/>
              <a:t>Megtanulja </a:t>
            </a:r>
            <a:r>
              <a:rPr lang="hu-HU" dirty="0" err="1" smtClean="0"/>
              <a:t>relativizálni</a:t>
            </a:r>
            <a:r>
              <a:rPr lang="hu-HU" dirty="0" smtClean="0"/>
              <a:t> a pillanatot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Belső fókuszból, egyben látja az életet</a:t>
            </a:r>
          </a:p>
          <a:p>
            <a:r>
              <a:rPr lang="hu-HU" dirty="0" smtClean="0"/>
              <a:t>Érzelmi élete nem kívülről meghatározott, hanem a lélek erejének kifejeződése</a:t>
            </a:r>
          </a:p>
          <a:p>
            <a:r>
              <a:rPr lang="hu-HU" dirty="0" smtClean="0"/>
              <a:t>A belső eredmények érdeklik</a:t>
            </a:r>
          </a:p>
          <a:p>
            <a:r>
              <a:rPr lang="hu-HU" dirty="0" smtClean="0"/>
              <a:t>Hálás. Vannak nehézségei, de ezeket is ajándéknak látja</a:t>
            </a:r>
          </a:p>
          <a:p>
            <a:r>
              <a:rPr lang="hu-HU" dirty="0" smtClean="0"/>
              <a:t>Megérti az önmegtartóztatás jelentőségét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Megérti, hogy felnőtt korban fontos a realizmus, de a természetfeletti világ létét korábban csak elismerte, most integrálja az életébe</a:t>
            </a:r>
          </a:p>
          <a:p>
            <a:r>
              <a:rPr lang="hu-HU" dirty="0" smtClean="0"/>
              <a:t>Korábban figyelme a láthatóra összpontosult, a hit kifejeződésének kevés jelentőséget tulajdonított, vitális tevékenységével került vele kapcsolatba, nem igényelte a szorosabb kapcsolatot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Ekkor szorosabb kapcsolatra lép</a:t>
            </a:r>
          </a:p>
          <a:p>
            <a:r>
              <a:rPr lang="hu-HU" dirty="0" smtClean="0"/>
              <a:t>Az érett hit mély, szabad és eredetét ki is fejezi</a:t>
            </a:r>
          </a:p>
          <a:p>
            <a:r>
              <a:rPr lang="hu-HU" dirty="0" smtClean="0"/>
              <a:t>Vallásossága belülről jön, spontán kifejeződése a belső világának, nem merev</a:t>
            </a:r>
          </a:p>
          <a:p>
            <a:r>
              <a:rPr lang="hu-HU" dirty="0" smtClean="0"/>
              <a:t>Béke, tolerancia, tág látókör, belső világ átlátszósága és megértés jellemzik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szellem, a lélek kommunikál</a:t>
            </a:r>
          </a:p>
          <a:p>
            <a:r>
              <a:rPr lang="hu-HU" dirty="0" smtClean="0"/>
              <a:t>De hogyan?</a:t>
            </a:r>
          </a:p>
          <a:p>
            <a:r>
              <a:rPr lang="hu-HU" dirty="0" smtClean="0"/>
              <a:t>A történelem, a társadalom és a test segítségével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Isten kommunikációja:</a:t>
            </a:r>
          </a:p>
          <a:p>
            <a:r>
              <a:rPr lang="hu-HU" dirty="0" smtClean="0"/>
              <a:t>Létszintek</a:t>
            </a:r>
          </a:p>
          <a:p>
            <a:r>
              <a:rPr lang="hu-HU" dirty="0" smtClean="0"/>
              <a:t>Nem átugorható, muszáj figyelembe venni a különbséget</a:t>
            </a:r>
          </a:p>
          <a:p>
            <a:r>
              <a:rPr lang="hu-HU" dirty="0" smtClean="0"/>
              <a:t>Isten is a mi nyelvünket használja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Ter</a:t>
            </a:r>
            <a:r>
              <a:rPr lang="hu-HU" dirty="0" smtClean="0"/>
              <a:t> 1,1-2,4a</a:t>
            </a:r>
          </a:p>
          <a:p>
            <a:r>
              <a:rPr lang="hu-HU" dirty="0" smtClean="0"/>
              <a:t>Mire jó?</a:t>
            </a:r>
          </a:p>
          <a:p>
            <a:r>
              <a:rPr lang="hu-HU" dirty="0" smtClean="0"/>
              <a:t>Éppen a párbeszédre</a:t>
            </a:r>
          </a:p>
          <a:p>
            <a:r>
              <a:rPr lang="hu-HU" dirty="0" smtClean="0"/>
              <a:t>Isten testet teremt a párbeszédnek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szeretetnyelveknek is ez a lényege: a közös nyelv</a:t>
            </a:r>
          </a:p>
          <a:p>
            <a:r>
              <a:rPr lang="hu-HU" dirty="0" smtClean="0"/>
              <a:t>Isten esetében is: történelem, társadalom, test</a:t>
            </a:r>
          </a:p>
          <a:p>
            <a:r>
              <a:rPr lang="hu-HU" dirty="0" smtClean="0"/>
              <a:t>Ezért fontos a kultúra, az irodalmi nyelv, a történelmi helyzet ismerete</a:t>
            </a:r>
          </a:p>
          <a:p>
            <a:r>
              <a:rPr lang="hu-HU" dirty="0" smtClean="0"/>
              <a:t>Pl.: a Teremtés egy himnusz/a Jelenések könyve szamizdat irodalom</a:t>
            </a:r>
          </a:p>
          <a:p>
            <a:r>
              <a:rPr lang="hu-HU" dirty="0" smtClean="0"/>
              <a:t>Hogy az üzenet lényege világossá váljon</a:t>
            </a:r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hit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Pl.: </a:t>
            </a:r>
            <a:r>
              <a:rPr lang="hu-HU" dirty="0" err="1" smtClean="0"/>
              <a:t>Kiv</a:t>
            </a:r>
            <a:r>
              <a:rPr lang="hu-HU" dirty="0" smtClean="0"/>
              <a:t> 19, 9-20</a:t>
            </a:r>
          </a:p>
          <a:p>
            <a:r>
              <a:rPr lang="hu-HU" dirty="0" err="1" smtClean="0"/>
              <a:t>Pompom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472</TotalTime>
  <Words>1652</Words>
  <Application>Microsoft Office PowerPoint</Application>
  <PresentationFormat>Diavetítés a képernyőre (4:3 oldalarány)</PresentationFormat>
  <Paragraphs>211</Paragraphs>
  <Slides>44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5" baseType="lpstr">
      <vt:lpstr>Modul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PowerPoint bemutató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  <vt:lpstr>A hit fejlődése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hit fejlődése</dc:title>
  <dc:creator>Ádám Miklós</dc:creator>
  <cp:lastModifiedBy>felhasználó</cp:lastModifiedBy>
  <cp:revision>34</cp:revision>
  <dcterms:created xsi:type="dcterms:W3CDTF">2013-09-09T07:28:10Z</dcterms:created>
  <dcterms:modified xsi:type="dcterms:W3CDTF">2015-10-07T09:03:53Z</dcterms:modified>
</cp:coreProperties>
</file>