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7" r:id="rId1"/>
    <p:sldMasterId id="2147483715" r:id="rId2"/>
  </p:sldMasterIdLst>
  <p:sldIdLst>
    <p:sldId id="262" r:id="rId3"/>
    <p:sldId id="273" r:id="rId4"/>
    <p:sldId id="259" r:id="rId5"/>
    <p:sldId id="264" r:id="rId6"/>
    <p:sldId id="265" r:id="rId7"/>
    <p:sldId id="271" r:id="rId8"/>
    <p:sldId id="269" r:id="rId9"/>
    <p:sldId id="272" r:id="rId10"/>
    <p:sldId id="270" r:id="rId11"/>
    <p:sldId id="266" r:id="rId12"/>
    <p:sldId id="268" r:id="rId13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101" d="100"/>
          <a:sy n="101" d="100"/>
        </p:scale>
        <p:origin x="-144" y="-3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3738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viewProps" Target="view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30DE88C-31BF-4C3F-BA95-E894151E5956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8E30F1-CEFD-4BA2-8BC1-77C4D4EFDC37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63335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A2D1E35F-0756-4920-A0C6-6D912A96436B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98D6D69-A444-467C-B9B0-740FE52B917B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5129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3BBD6CA-772C-46BF-8F72-62851E43EEAE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D68D16-937F-4D62-803C-1BEE06476AB1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626466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265C1C8-061D-4271-99C0-D342E69EF3D0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E85B1D-0C0D-4A68-AC8B-AE3502E20AD2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414529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CA6DE51-04DC-4966-A10C-E1B8F02412DC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50B3348-44E5-483F-8F5C-562E223527AB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706713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9140F3-233B-4F68-9F0E-C6783E9A07CB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E9FE4E9-307D-4D50-83B7-5CCEE1C11937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8928468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A34A526-3AB0-4BD5-BE7E-ADB03882CD3D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41D5ED-885E-40DC-A792-5071C06FD0F8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953263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460AEF0-353B-493E-81F6-74001202209F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E42EEB7-8D39-472F-BDF9-00373F112982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08915446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4CB72995-D004-42A1-A08B-CD2827B4A3D4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93BB675-35EB-4996-AC4B-4042CD085FC9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48279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F09C151-2AD6-4A8A-814A-851F0F566A44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948731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D22CA4-7E9E-4C20-A28D-D5D63A194E16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3695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9404C46-E576-49E2-8186-69B44B3DAE71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6AEA4B9-2B86-4991-9034-0D4740B8898D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020974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A378BFC-CE2D-4267-A722-57B3CE550509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728789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B1F119-0405-44D2-BC7D-1844CBB7805B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036440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D31FB74-A948-4F4E-966D-A43D136A6049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8026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7C6D59-A4E2-45BD-B905-0449E859ADDB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339244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A06103-E1F1-4F52-A0DE-929C308E5159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6883733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76203-1254-4D3A-940A-3B326250F092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760657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0121C5-99FF-41CF-9C7A-ABECD42AC250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73842566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áma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B4C3AF-4560-4B03-B6EC-C7CC6C34E51E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329158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ím és képaláír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B5A4E4F-3687-48CA-82D1-9FC6402B71AE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4954767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dézet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A82CA8-9A99-467C-A3C2-16DA78D6DD0B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624654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53CEC33-BBF4-4ED8-A0E2-32B0068922BD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FD3A76E-48D0-4176-9711-D5A6958E3F04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21610843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évkárty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C16614D-52AC-4B6B-8D98-E5371BD28274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46084342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3AA2E2C-5093-46D3-9372-5B5FAB7F11A6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464025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éphasáb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653F30E-4BB6-41A8-B7E6-BBF64D8A60F8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15190452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0DAD5F0-900F-4C35-B5A4-94143459F53E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1701756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BDDB90-3F0D-4231-9AEC-DDEFEFB2276A}" type="slidenum">
              <a:rPr lang="de-DE" alt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de-DE" altLang="hu-HU" sz="1400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951032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63700DF-3E95-45F3-9079-1C1C96F353D2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06E2529-C8CE-4B65-A99F-0E6B104DEDD5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7537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F58C353-71F1-4899-9320-6DC5F12C031C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C4B304F-9775-4900-A0D4-D7ACA9A57648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7884886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391E61C-FF21-4386-B911-4F1518996554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BE15114-81EC-41A9-A2CE-6287C8E4653C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378495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D2479E4-6A4B-4160-93FF-DD8EB3702760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48548DD-1168-40BF-8CAD-22B8F627326F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90487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F69235D-7882-45B3-B7F4-190C1E923BFF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F00D32-D617-4CA6-91F6-12672584AD3D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14758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9B6CF60-DB8B-444E-85AE-EDF86F3BD6A3}" type="datetimeFigureOut">
              <a:rPr lang="hu-HU" smtClean="0">
                <a:solidFill>
                  <a:prstClr val="white">
                    <a:tint val="75000"/>
                    <a:alpha val="60000"/>
                  </a:prstClr>
                </a:solidFill>
              </a:rPr>
              <a:pPr>
                <a:defRPr/>
              </a:pPr>
              <a:t>2016.05.05.</a:t>
            </a:fld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hu-HU">
              <a:solidFill>
                <a:prstClr val="white">
                  <a:tint val="75000"/>
                  <a:alpha val="60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8AF0BBD-0510-4D3C-87CB-96EAAD1F116F}" type="slidenum">
              <a:rPr lang="hu-HU" smtClean="0">
                <a:solidFill>
                  <a:prstClr val="white">
                    <a:tint val="75000"/>
                  </a:prstClr>
                </a:solidFill>
              </a:rPr>
              <a:pPr>
                <a:defRPr/>
              </a:pPr>
              <a:t>‹#›</a:t>
            </a:fld>
            <a:endParaRPr lang="hu-HU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42430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5.xml"/><Relationship Id="rId13" Type="http://schemas.openxmlformats.org/officeDocument/2006/relationships/slideLayout" Target="../slideLayouts/slideLayout30.xml"/><Relationship Id="rId18" Type="http://schemas.openxmlformats.org/officeDocument/2006/relationships/theme" Target="../theme/theme2.xml"/><Relationship Id="rId3" Type="http://schemas.openxmlformats.org/officeDocument/2006/relationships/slideLayout" Target="../slideLayouts/slideLayout20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9.xml"/><Relationship Id="rId17" Type="http://schemas.openxmlformats.org/officeDocument/2006/relationships/slideLayout" Target="../slideLayouts/slideLayout34.xml"/><Relationship Id="rId2" Type="http://schemas.openxmlformats.org/officeDocument/2006/relationships/slideLayout" Target="../slideLayouts/slideLayout19.xml"/><Relationship Id="rId16" Type="http://schemas.openxmlformats.org/officeDocument/2006/relationships/slideLayout" Target="../slideLayouts/slideLayout33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8.xml"/><Relationship Id="rId6" Type="http://schemas.openxmlformats.org/officeDocument/2006/relationships/slideLayout" Target="../slideLayouts/slideLayout23.xml"/><Relationship Id="rId11" Type="http://schemas.openxmlformats.org/officeDocument/2006/relationships/slideLayout" Target="../slideLayouts/slideLayout28.xml"/><Relationship Id="rId5" Type="http://schemas.openxmlformats.org/officeDocument/2006/relationships/slideLayout" Target="../slideLayouts/slideLayout22.xml"/><Relationship Id="rId15" Type="http://schemas.openxmlformats.org/officeDocument/2006/relationships/slideLayout" Target="../slideLayouts/slideLayout32.xml"/><Relationship Id="rId10" Type="http://schemas.openxmlformats.org/officeDocument/2006/relationships/slideLayout" Target="../slideLayouts/slideLayout27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6.xml"/><Relationship Id="rId14" Type="http://schemas.openxmlformats.org/officeDocument/2006/relationships/slideLayout" Target="../slideLayouts/slideLayout31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92A315E2-3A53-4D03-9777-6F69D6DF3498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107366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98" r:id="rId1"/>
    <p:sldLayoutId id="2147483699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  <p:sldLayoutId id="2147483710" r:id="rId13"/>
    <p:sldLayoutId id="2147483711" r:id="rId14"/>
    <p:sldLayoutId id="2147483712" r:id="rId15"/>
    <p:sldLayoutId id="2147483713" r:id="rId16"/>
    <p:sldLayoutId id="2147483714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kumimoji="1" lang="de-DE">
              <a:solidFill>
                <a:prstClr val="white">
                  <a:tint val="75000"/>
                  <a:alpha val="60000"/>
                </a:prstClr>
              </a:solidFill>
              <a:latin typeface="Times New Roman" panose="02020603050405020304" pitchFamily="18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fld id="{325241EA-741D-4916-A314-4FD3DA2F9F60}" type="slidenum">
              <a:rPr kumimoji="1" lang="de-DE" altLang="hu-HU" smtClean="0">
                <a:solidFill>
                  <a:prstClr val="white">
                    <a:tint val="75000"/>
                  </a:prstClr>
                </a:solidFill>
                <a:latin typeface="Times New Roman" panose="02020603050405020304" pitchFamily="18" charset="0"/>
              </a:rPr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kumimoji="1" lang="de-DE" altLang="hu-HU" sz="1400">
              <a:solidFill>
                <a:prstClr val="white">
                  <a:tint val="75000"/>
                </a:prstClr>
              </a:solidFill>
              <a:latin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190161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  <p:sldLayoutId id="2147483730" r:id="rId15"/>
    <p:sldLayoutId id="2147483731" r:id="rId16"/>
    <p:sldLayoutId id="2147483732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ím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u-HU" sz="4400" dirty="0" smtClean="0"/>
              <a:t>Bevezetés a Katolikus hit rendszerébe</a:t>
            </a:r>
            <a:br>
              <a:rPr lang="hu-HU" sz="4400" dirty="0" smtClean="0"/>
            </a:br>
            <a:r>
              <a:rPr lang="hu-HU" sz="4400" dirty="0"/>
              <a:t/>
            </a:r>
            <a:br>
              <a:rPr lang="hu-HU" sz="4400" dirty="0"/>
            </a:br>
            <a:endParaRPr lang="hu-HU" sz="4400" dirty="0"/>
          </a:p>
        </p:txBody>
      </p:sp>
      <p:sp>
        <p:nvSpPr>
          <p:cNvPr id="5" name="Alcím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sz="2800" dirty="0"/>
              <a:t>II. </a:t>
            </a:r>
            <a:r>
              <a:rPr lang="hu-HU" sz="2800" dirty="0" smtClean="0"/>
              <a:t>Rész</a:t>
            </a:r>
            <a:endParaRPr lang="hu-HU" sz="2800" dirty="0"/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97606862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270456"/>
            <a:ext cx="8949267" cy="5977944"/>
          </a:xfrm>
        </p:spPr>
        <p:txBody>
          <a:bodyPr>
            <a:normAutofit lnSpcReduction="10000"/>
          </a:bodyPr>
          <a:lstStyle/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II.2.3.</a:t>
            </a:r>
            <a:r>
              <a:rPr lang="hu-HU" sz="2400" dirty="0">
                <a:solidFill>
                  <a:prstClr val="white"/>
                </a:solidFill>
                <a:cs typeface="Times New Roman" panose="02020603050405020304" pitchFamily="18" charset="0"/>
              </a:rPr>
              <a:t>	A közösség és küldetés szolgálatának </a:t>
            </a: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szentségei</a:t>
            </a:r>
          </a:p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sz="12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II.2.3.2. A házasság (337-350)</a:t>
            </a:r>
          </a:p>
          <a:p>
            <a:pPr marL="45561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Isten terve a férfival és a nővel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Isten aki a szeretet, szeretetében való sajátos részesedésre hívja az embert; „egy testté lesznek”; </a:t>
            </a:r>
          </a:p>
          <a:p>
            <a:pPr marL="45561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 házasfelek közössége és java és a gyermekek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Ószövetség: fokozatos előkészítés</a:t>
            </a:r>
          </a:p>
          <a:p>
            <a:pPr marL="45561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Krisztusi újdonság: eredeti isteni terv helyreállítása + szentségi rang: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Kölcsönös önátadás és önfeláldozás; - „Nagy titok ez” (Ef 5)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Szentségi házasság megkötése: nyilvánosan, pap vagy minősített tanú előtt (kelet: papi áldás)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Konszenzus: szabad,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Vegyes-házasság (megengedettséghez engedély),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valláskülönbség (felmentés)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Katolikus fél kötelezettsége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 házasságot súlyosan veszélyeztető bűnök: házasságtörés, többnejűség, termékenység kizárása, elutasítása, válás; </a:t>
            </a:r>
          </a:p>
          <a:p>
            <a:pPr marL="455613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Hatásai: </a:t>
            </a:r>
          </a:p>
          <a:p>
            <a:pPr marL="1255713" lvl="2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Felbonthatatlan kötelék; életszentség a házaséletben, a gyermekek felelős elfogadása és nevelése.</a:t>
            </a:r>
          </a:p>
          <a:p>
            <a:pPr marL="455613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Elváltak és újraházasodottak</a:t>
            </a:r>
          </a:p>
          <a:p>
            <a:pPr marL="1255713" lvl="2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nincsenek kirekesztve!</a:t>
            </a:r>
          </a:p>
          <a:p>
            <a:pPr marL="455613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1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Családegyház</a:t>
            </a:r>
          </a:p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sz="22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169863" indent="0" defTabSz="457207" eaLnBrk="1" fontAlgn="auto" hangingPunct="1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708026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5585" y="452440"/>
            <a:ext cx="9408583" cy="590750"/>
          </a:xfrm>
        </p:spPr>
        <p:txBody>
          <a:bodyPr/>
          <a:lstStyle/>
          <a:p>
            <a:pPr lvl="0"/>
            <a:r>
              <a:rPr lang="hu-HU" sz="3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II.2.4.	Egyéb liturgikus szertartások</a:t>
            </a:r>
            <a:r>
              <a:rPr lang="hu-HU" sz="4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/>
            </a:r>
            <a:br>
              <a:rPr lang="hu-HU" sz="4400" dirty="0" smtClean="0">
                <a:solidFill>
                  <a:prstClr val="white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1275008"/>
            <a:ext cx="8949267" cy="4973392"/>
          </a:xfrm>
        </p:spPr>
        <p:txBody>
          <a:bodyPr/>
          <a:lstStyle/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sz="2200" b="1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 </a:t>
            </a:r>
            <a:r>
              <a:rPr lang="hu-HU" sz="2200" b="1" dirty="0" err="1">
                <a:solidFill>
                  <a:prstClr val="white"/>
                </a:solidFill>
                <a:cs typeface="Times New Roman" panose="02020603050405020304" pitchFamily="18" charset="0"/>
              </a:rPr>
              <a:t>szentelmények</a:t>
            </a:r>
            <a:endParaRPr lang="hu-HU" sz="2200" b="1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Az 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egyház által alapított szent jelek a hívek életének megszentelésére</a:t>
            </a:r>
          </a:p>
          <a:p>
            <a:pPr marL="969963" lvl="2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áldások, imák, „szentelések”(víz, gyertya, étel) liturgikus helyek eszközök, lakóházak</a:t>
            </a: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Az 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ördögűzés „rendes” (keresztségkor) rendkívüli: püspöki megbízott</a:t>
            </a:r>
          </a:p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endParaRPr lang="hu-HU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 keresztény temetés (354-356)</a:t>
            </a: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Az ember halálának értelme Krisztusban tárul fel</a:t>
            </a:r>
          </a:p>
          <a:p>
            <a:pPr marL="569913" lvl="1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Különböző szertartások: </a:t>
            </a:r>
          </a:p>
          <a:p>
            <a:pPr marL="969963" lvl="2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 feltámadás reménye; az elhunyttal való közösség, a lelke tisztulásáért mondott ima </a:t>
            </a:r>
          </a:p>
          <a:p>
            <a:pPr marL="969963" lvl="2" indent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Igeliturgia, eukarisztikus áldozat, „búcsúvétel”, a feltámadás reményében a test eltemetése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5905190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182727"/>
            </a:gs>
            <a:gs pos="100000">
              <a:schemeClr val="bg2"/>
            </a:gs>
          </a:gsLst>
          <a:lin ang="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9" name="Tartalom helye 2"/>
          <p:cNvSpPr>
            <a:spLocks noGrp="1"/>
          </p:cNvSpPr>
          <p:nvPr>
            <p:ph idx="1"/>
          </p:nvPr>
        </p:nvSpPr>
        <p:spPr>
          <a:xfrm>
            <a:off x="1102784" y="875763"/>
            <a:ext cx="8949267" cy="5372637"/>
          </a:xfrm>
        </p:spPr>
        <p:txBody>
          <a:bodyPr/>
          <a:lstStyle/>
          <a:p>
            <a:pPr marL="0" indent="0" eaLnBrk="1" hangingPunct="1">
              <a:buNone/>
              <a:defRPr/>
            </a:pPr>
            <a:r>
              <a:rPr lang="hu-HU" altLang="hu-HU" sz="3600" dirty="0" smtClean="0">
                <a:solidFill>
                  <a:srgbClr val="F3800D"/>
                </a:solidFill>
              </a:rPr>
              <a:t>I. Hit </a:t>
            </a:r>
            <a:r>
              <a:rPr lang="hu-HU" altLang="hu-HU" sz="3600" dirty="0">
                <a:solidFill>
                  <a:srgbClr val="F3800D"/>
                </a:solidFill>
              </a:rPr>
              <a:t>- </a:t>
            </a:r>
            <a:r>
              <a:rPr lang="hu-HU" altLang="hu-HU" sz="3600" dirty="0" err="1">
                <a:solidFill>
                  <a:srgbClr val="F3800D"/>
                </a:solidFill>
              </a:rPr>
              <a:t>lex</a:t>
            </a:r>
            <a:r>
              <a:rPr lang="hu-HU" altLang="hu-HU" sz="3600" dirty="0">
                <a:solidFill>
                  <a:srgbClr val="F3800D"/>
                </a:solidFill>
              </a:rPr>
              <a:t> </a:t>
            </a:r>
            <a:r>
              <a:rPr lang="hu-HU" altLang="hu-HU" sz="3600" i="1" dirty="0" err="1">
                <a:solidFill>
                  <a:srgbClr val="F3800D"/>
                </a:solidFill>
              </a:rPr>
              <a:t>credendi</a:t>
            </a:r>
            <a:r>
              <a:rPr lang="hu-HU" altLang="hu-HU" sz="3600" i="1" dirty="0">
                <a:solidFill>
                  <a:srgbClr val="F3800D"/>
                </a:solidFill>
              </a:rPr>
              <a:t> </a:t>
            </a:r>
            <a:r>
              <a:rPr lang="hu-HU" altLang="hu-HU" sz="3600" dirty="0">
                <a:solidFill>
                  <a:srgbClr val="F3800D"/>
                </a:solidFill>
              </a:rPr>
              <a:t> </a:t>
            </a:r>
          </a:p>
          <a:p>
            <a:pPr marL="0" indent="0" eaLnBrk="1" hangingPunct="1">
              <a:buNone/>
              <a:defRPr/>
            </a:pPr>
            <a:r>
              <a:rPr lang="hu-HU" altLang="hu-HU" sz="3600" dirty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II. Ünneplés </a:t>
            </a:r>
            <a:r>
              <a:rPr lang="hu-HU" altLang="hu-H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- </a:t>
            </a:r>
            <a:r>
              <a:rPr lang="hu-HU" altLang="hu-HU" sz="3600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lex</a:t>
            </a:r>
            <a:r>
              <a:rPr lang="hu-HU" altLang="hu-HU" sz="36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 </a:t>
            </a:r>
            <a:r>
              <a:rPr lang="hu-HU" altLang="hu-HU" sz="3600" i="1" dirty="0" err="1">
                <a:solidFill>
                  <a:schemeClr val="accent1">
                    <a:lumMod val="60000"/>
                    <a:lumOff val="40000"/>
                  </a:schemeClr>
                </a:solidFill>
              </a:rPr>
              <a:t>celebrandi</a:t>
            </a:r>
            <a:endParaRPr lang="hu-HU" altLang="hu-HU" sz="3600" i="1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  <a:p>
            <a:pPr marL="0" indent="0" eaLnBrk="1" hangingPunct="1">
              <a:buNone/>
              <a:defRPr/>
            </a:pPr>
            <a:r>
              <a:rPr lang="hu-HU" altLang="hu-HU" sz="3600" dirty="0" smtClean="0">
                <a:solidFill>
                  <a:srgbClr val="F3800D"/>
                </a:solidFill>
              </a:rPr>
              <a:t>III. Élet </a:t>
            </a:r>
            <a:r>
              <a:rPr lang="hu-HU" altLang="hu-HU" sz="3600" dirty="0">
                <a:solidFill>
                  <a:srgbClr val="F3800D"/>
                </a:solidFill>
              </a:rPr>
              <a:t>- </a:t>
            </a:r>
            <a:r>
              <a:rPr lang="hu-HU" altLang="hu-HU" sz="3600" dirty="0" err="1">
                <a:solidFill>
                  <a:srgbClr val="F3800D"/>
                </a:solidFill>
              </a:rPr>
              <a:t>lex</a:t>
            </a:r>
            <a:r>
              <a:rPr lang="hu-HU" altLang="hu-HU" sz="3600" dirty="0">
                <a:solidFill>
                  <a:srgbClr val="F3800D"/>
                </a:solidFill>
              </a:rPr>
              <a:t> </a:t>
            </a:r>
            <a:r>
              <a:rPr lang="hu-HU" altLang="hu-HU" sz="3600" i="1" dirty="0" err="1">
                <a:solidFill>
                  <a:srgbClr val="F3800D"/>
                </a:solidFill>
              </a:rPr>
              <a:t>vivendi</a:t>
            </a:r>
            <a:endParaRPr lang="hu-HU" altLang="hu-HU" sz="3600" i="1" dirty="0">
              <a:solidFill>
                <a:srgbClr val="F3800D"/>
              </a:solidFill>
            </a:endParaRPr>
          </a:p>
          <a:p>
            <a:pPr marL="0" indent="0" eaLnBrk="1" hangingPunct="1">
              <a:buNone/>
              <a:defRPr/>
            </a:pPr>
            <a:r>
              <a:rPr lang="hu-HU" altLang="hu-HU" sz="3600" dirty="0" smtClean="0">
                <a:solidFill>
                  <a:srgbClr val="F3800D"/>
                </a:solidFill>
              </a:rPr>
              <a:t>IV. Imádság </a:t>
            </a:r>
            <a:r>
              <a:rPr lang="hu-HU" altLang="hu-HU" sz="3600" dirty="0">
                <a:solidFill>
                  <a:srgbClr val="F3800D"/>
                </a:solidFill>
              </a:rPr>
              <a:t>- </a:t>
            </a:r>
            <a:r>
              <a:rPr lang="hu-HU" altLang="hu-HU" sz="3600" dirty="0" err="1">
                <a:solidFill>
                  <a:srgbClr val="F3800D"/>
                </a:solidFill>
              </a:rPr>
              <a:t>lex</a:t>
            </a:r>
            <a:r>
              <a:rPr lang="hu-HU" altLang="hu-HU" sz="3600" dirty="0">
                <a:solidFill>
                  <a:srgbClr val="F3800D"/>
                </a:solidFill>
              </a:rPr>
              <a:t> </a:t>
            </a:r>
            <a:r>
              <a:rPr lang="hu-HU" altLang="hu-HU" sz="3600" i="1" dirty="0" err="1">
                <a:solidFill>
                  <a:srgbClr val="F3800D"/>
                </a:solidFill>
              </a:rPr>
              <a:t>orandi</a:t>
            </a:r>
            <a:endParaRPr lang="hu-HU" altLang="hu-HU" sz="3600" i="1" dirty="0">
              <a:solidFill>
                <a:srgbClr val="F3800D"/>
              </a:solidFill>
            </a:endParaRPr>
          </a:p>
          <a:p>
            <a:pPr marL="0" indent="0" eaLnBrk="1" hangingPunct="1">
              <a:buNone/>
              <a:defRPr/>
            </a:pPr>
            <a:endParaRPr lang="hu-HU" altLang="hu-HU" dirty="0" smtClean="0"/>
          </a:p>
        </p:txBody>
      </p:sp>
    </p:spTree>
    <p:extLst>
      <p:ext uri="{BB962C8B-B14F-4D97-AF65-F5344CB8AC3E}">
        <p14:creationId xmlns:p14="http://schemas.microsoft.com/office/powerpoint/2010/main" val="3064850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Cím 1"/>
          <p:cNvSpPr>
            <a:spLocks noGrp="1"/>
          </p:cNvSpPr>
          <p:nvPr>
            <p:ph type="title"/>
          </p:nvPr>
        </p:nvSpPr>
        <p:spPr>
          <a:xfrm>
            <a:off x="1991544" y="332656"/>
            <a:ext cx="7772400" cy="782638"/>
          </a:xfrm>
        </p:spPr>
        <p:txBody>
          <a:bodyPr/>
          <a:lstStyle/>
          <a:p>
            <a:pPr eaLnBrk="1" hangingPunct="1">
              <a:defRPr/>
            </a:pPr>
            <a:r>
              <a:rPr lang="hu-HU" altLang="hu-HU" sz="2800" b="1" dirty="0">
                <a:solidFill>
                  <a:srgbClr val="DC573C"/>
                </a:solidFill>
                <a:latin typeface="+mn-lt"/>
                <a:cs typeface="Times New Roman" panose="02020603050405020304" pitchFamily="18" charset="0"/>
              </a:rPr>
              <a:t>II. A KERESZTÉNY MISZTÉRIUM ÜNNEPLÉSE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7127" y="1115295"/>
            <a:ext cx="9955369" cy="5101356"/>
          </a:xfrm>
        </p:spPr>
        <p:txBody>
          <a:bodyPr rtlCol="0">
            <a:normAutofit lnSpcReduction="10000"/>
          </a:bodyPr>
          <a:lstStyle/>
          <a:p>
            <a:pPr marL="0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400" dirty="0" smtClean="0">
                <a:solidFill>
                  <a:srgbClr val="F3800D"/>
                </a:solidFill>
                <a:latin typeface="+mn-lt"/>
                <a:cs typeface="Times New Roman" panose="02020603050405020304" pitchFamily="18" charset="0"/>
              </a:rPr>
              <a:t>II. 1</a:t>
            </a:r>
            <a:r>
              <a:rPr lang="hu-HU" sz="2400" dirty="0">
                <a:solidFill>
                  <a:srgbClr val="F3800D"/>
                </a:solidFill>
                <a:latin typeface="+mn-lt"/>
                <a:cs typeface="Times New Roman" panose="02020603050405020304" pitchFamily="18" charset="0"/>
              </a:rPr>
              <a:t>.	„A szentségi üdvrend”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000" dirty="0" smtClean="0">
                <a:latin typeface="+mn-lt"/>
                <a:cs typeface="Times New Roman" panose="02020603050405020304" pitchFamily="18" charset="0"/>
              </a:rPr>
              <a:t>II.1.1</a:t>
            </a:r>
            <a:r>
              <a:rPr lang="hu-HU" sz="2000" dirty="0">
                <a:latin typeface="+mn-lt"/>
                <a:cs typeface="Times New Roman" panose="02020603050405020304" pitchFamily="18" charset="0"/>
              </a:rPr>
              <a:t>.	A húsvéti misztérium az Egyház idejében: 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000" dirty="0" smtClean="0">
                <a:latin typeface="+mn-lt"/>
                <a:cs typeface="Times New Roman" panose="02020603050405020304" pitchFamily="18" charset="0"/>
              </a:rPr>
              <a:t>A </a:t>
            </a:r>
            <a:r>
              <a:rPr lang="hu-HU" sz="2000" dirty="0">
                <a:latin typeface="+mn-lt"/>
                <a:cs typeface="Times New Roman" panose="02020603050405020304" pitchFamily="18" charset="0"/>
              </a:rPr>
              <a:t>liturgia </a:t>
            </a:r>
            <a:r>
              <a:rPr lang="hu-HU" sz="2000" dirty="0" smtClean="0">
                <a:latin typeface="+mn-lt"/>
                <a:cs typeface="Times New Roman" panose="02020603050405020304" pitchFamily="18" charset="0"/>
              </a:rPr>
              <a:t>a Szentháromság műve (221-232)</a:t>
            </a: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Atya: forrás és cél; Fiú a feláldozó és a feláldozott; Szentlélek: felkészít, emlékeztet, jelenvalóvá tesz, egyesít 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000" dirty="0" smtClean="0">
                <a:latin typeface="+mn-lt"/>
                <a:cs typeface="Times New Roman" panose="02020603050405020304" pitchFamily="18" charset="0"/>
              </a:rPr>
              <a:t>II.1.2</a:t>
            </a:r>
            <a:r>
              <a:rPr lang="hu-HU" sz="2000" dirty="0">
                <a:latin typeface="+mn-lt"/>
                <a:cs typeface="Times New Roman" panose="02020603050405020304" pitchFamily="18" charset="0"/>
              </a:rPr>
              <a:t>.	A húsvéti misztérium szentségi </a:t>
            </a:r>
            <a:r>
              <a:rPr lang="hu-HU" sz="2000" dirty="0" smtClean="0">
                <a:latin typeface="+mn-lt"/>
                <a:cs typeface="Times New Roman" panose="02020603050405020304" pitchFamily="18" charset="0"/>
              </a:rPr>
              <a:t>ünneplése</a:t>
            </a: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Ki</a:t>
            </a:r>
            <a:r>
              <a:rPr lang="hu-HU" dirty="0">
                <a:latin typeface="+mn-lt"/>
                <a:cs typeface="Times New Roman" panose="02020603050405020304" pitchFamily="18" charset="0"/>
              </a:rPr>
              <a:t> </a:t>
            </a:r>
            <a:r>
              <a:rPr lang="hu-HU" dirty="0" smtClean="0">
                <a:latin typeface="+mn-lt"/>
                <a:cs typeface="Times New Roman" panose="02020603050405020304" pitchFamily="18" charset="0"/>
              </a:rPr>
              <a:t>– a mennyei és a földi egyház </a:t>
            </a: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Hogyan – jelekkel és szimbólumokkal; teremtés, kultúrák, Ószövetség, Krisztu</a:t>
            </a:r>
            <a:r>
              <a:rPr lang="hu-HU" dirty="0">
                <a:latin typeface="+mn-lt"/>
                <a:cs typeface="Times New Roman" panose="02020603050405020304" pitchFamily="18" charset="0"/>
              </a:rPr>
              <a:t>s</a:t>
            </a:r>
            <a:endParaRPr lang="hu-HU" dirty="0" smtClean="0">
              <a:latin typeface="+mn-lt"/>
              <a:cs typeface="Times New Roman" panose="02020603050405020304" pitchFamily="18" charset="0"/>
            </a:endParaRP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Mikor – Vasárnap –húsvét, egyházi év, napi imaórák,  </a:t>
            </a: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Hol ünnepel? „Lélekben és igazságban”; Szent épületek, kiváltságos helyek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100" dirty="0" smtClean="0">
                <a:latin typeface="+mn-lt"/>
                <a:cs typeface="Times New Roman" panose="02020603050405020304" pitchFamily="18" charset="0"/>
              </a:rPr>
              <a:t>II.1.3. A liturgiák sokfélesége és a misztérium egysége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100" dirty="0">
                <a:latin typeface="+mn-lt"/>
                <a:cs typeface="Times New Roman" panose="02020603050405020304" pitchFamily="18" charset="0"/>
              </a:rPr>
              <a:t>	</a:t>
            </a:r>
            <a:r>
              <a:rPr lang="hu-HU" dirty="0" smtClean="0">
                <a:latin typeface="+mn-lt"/>
                <a:cs typeface="Times New Roman" panose="02020603050405020304" pitchFamily="18" charset="0"/>
              </a:rPr>
              <a:t>A s</a:t>
            </a:r>
            <a:r>
              <a:rPr lang="hu-HU" sz="1600" dirty="0" smtClean="0">
                <a:latin typeface="+mn-lt"/>
                <a:cs typeface="Times New Roman" panose="02020603050405020304" pitchFamily="18" charset="0"/>
              </a:rPr>
              <a:t>okféleség alapja: Krisztus végtelen misztériumát egyetlen kultúra sem merítheti ki</a:t>
            </a:r>
          </a:p>
          <a:p>
            <a:pPr marL="969963" lvl="2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dirty="0" smtClean="0">
                <a:latin typeface="+mn-lt"/>
                <a:cs typeface="Times New Roman" panose="02020603050405020304" pitchFamily="18" charset="0"/>
              </a:rPr>
              <a:t>Az egység alapja: apostoli hit, szentségek és jogfolytonosság közössége</a:t>
            </a:r>
            <a:endParaRPr lang="hu-HU" dirty="0">
              <a:latin typeface="+mn-lt"/>
              <a:cs typeface="Times New Roman" panose="02020603050405020304" pitchFamily="18" charset="0"/>
            </a:endParaRP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endParaRPr lang="hu-HU" sz="2000" dirty="0">
              <a:latin typeface="+mn-lt"/>
              <a:cs typeface="Times New Roman" panose="02020603050405020304" pitchFamily="18" charset="0"/>
            </a:endParaRPr>
          </a:p>
          <a:p>
            <a:pPr marL="342906" indent="-342906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 3" charset="2"/>
              <a:buChar char=""/>
              <a:defRPr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544688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z="4400" dirty="0" smtClean="0">
                <a:solidFill>
                  <a:srgbClr val="F3800D"/>
                </a:solidFill>
                <a:cs typeface="Times New Roman" panose="02020603050405020304" pitchFamily="18" charset="0"/>
              </a:rPr>
              <a:t>II. 2.	Az Egyház hét szentsége</a:t>
            </a:r>
            <a:br>
              <a:rPr lang="hu-HU" sz="4400" dirty="0" smtClean="0">
                <a:solidFill>
                  <a:srgbClr val="F3800D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1365161"/>
            <a:ext cx="8949267" cy="4883239"/>
          </a:xfrm>
        </p:spPr>
        <p:txBody>
          <a:bodyPr/>
          <a:lstStyle/>
          <a:p>
            <a:pPr marL="169863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200" dirty="0" smtClean="0">
                <a:cs typeface="Times New Roman" panose="02020603050405020304" pitchFamily="18" charset="0"/>
              </a:rPr>
              <a:t>II.2.1</a:t>
            </a:r>
            <a:r>
              <a:rPr lang="hu-HU" sz="2200" dirty="0">
                <a:cs typeface="Times New Roman" panose="02020603050405020304" pitchFamily="18" charset="0"/>
              </a:rPr>
              <a:t>.	A keresztény beavatás </a:t>
            </a:r>
            <a:r>
              <a:rPr lang="hu-HU" sz="2200" dirty="0" smtClean="0">
                <a:cs typeface="Times New Roman" panose="02020603050405020304" pitchFamily="18" charset="0"/>
              </a:rPr>
              <a:t>szentségei: keresztség, bérmálás, eukarisztia</a:t>
            </a:r>
          </a:p>
          <a:p>
            <a:pPr marL="569913" lvl="1" indent="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None/>
              <a:defRPr/>
            </a:pPr>
            <a:r>
              <a:rPr lang="hu-HU" sz="2000" dirty="0" smtClean="0">
                <a:cs typeface="Times New Roman" panose="02020603050405020304" pitchFamily="18" charset="0"/>
              </a:rPr>
              <a:t>II.2.1.1. A keresztség szentsége (251-264)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Nevei: </a:t>
            </a:r>
            <a:r>
              <a:rPr lang="hu-HU" sz="1800" dirty="0" err="1" smtClean="0">
                <a:cs typeface="Times New Roman" panose="02020603050405020304" pitchFamily="18" charset="0"/>
              </a:rPr>
              <a:t>baptismus</a:t>
            </a:r>
            <a:r>
              <a:rPr lang="hu-HU" sz="1800" dirty="0" smtClean="0">
                <a:cs typeface="Times New Roman" panose="02020603050405020304" pitchFamily="18" charset="0"/>
              </a:rPr>
              <a:t>, halál-föltámadás; újjászületés; megvilágosodás;  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Előképei: </a:t>
            </a:r>
            <a:r>
              <a:rPr lang="hu-HU" sz="1800" dirty="0" err="1" smtClean="0">
                <a:cs typeface="Times New Roman" panose="02020603050405020304" pitchFamily="18" charset="0"/>
              </a:rPr>
              <a:t>Nóé</a:t>
            </a:r>
            <a:r>
              <a:rPr lang="hu-HU" sz="1800" dirty="0" smtClean="0">
                <a:cs typeface="Times New Roman" panose="02020603050405020304" pitchFamily="18" charset="0"/>
              </a:rPr>
              <a:t> bárkája, Átvonulás a Vörös tengeren; átkelés a Jordánon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Beteljesítője: Krisztus; megkeresztelkedése, halála, küldő parancsa; 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Lényegi szertartása: víz, Szentháromságos ima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Feltétele: hit – személyes vagy szülők és az Egyház (keresztszülők)</a:t>
            </a:r>
          </a:p>
          <a:p>
            <a:pPr marL="1255713" lvl="2" indent="-285750" defTabSz="457207" eaLnBrk="1" fontAlgn="auto" hangingPunct="1">
              <a:spcAft>
                <a:spcPts val="0"/>
              </a:spcAft>
              <a:buClr>
                <a:schemeClr val="bg2">
                  <a:lumMod val="40000"/>
                  <a:lumOff val="60000"/>
                </a:schemeClr>
              </a:buClr>
              <a:buFont typeface="Wingdings" panose="05000000000000000000" pitchFamily="2" charset="2"/>
              <a:buChar char="§"/>
              <a:defRPr/>
            </a:pPr>
            <a:r>
              <a:rPr lang="hu-HU" sz="1800" dirty="0" smtClean="0">
                <a:cs typeface="Times New Roman" panose="02020603050405020304" pitchFamily="18" charset="0"/>
              </a:rPr>
              <a:t>Szükségessége; Hatása; Keresztnév; 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8079295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83843" y="540913"/>
            <a:ext cx="8949267" cy="5887792"/>
          </a:xfrm>
        </p:spPr>
        <p:txBody>
          <a:bodyPr/>
          <a:lstStyle/>
          <a:p>
            <a:pPr marL="169863" indent="0" defTabSz="457207" eaLnBrk="1" fontAlgn="auto" hangingPunct="1"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None/>
              <a:defRPr/>
            </a:pP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II.2.1.2</a:t>
            </a:r>
            <a:r>
              <a:rPr lang="hu-HU" sz="2400" dirty="0">
                <a:solidFill>
                  <a:prstClr val="white"/>
                </a:solidFill>
                <a:cs typeface="Times New Roman" panose="02020603050405020304" pitchFamily="18" charset="0"/>
              </a:rPr>
              <a:t>. A bérmálás szentsége (265-270)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sz="20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Neve</a:t>
            </a: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: 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megerősítés - bérmálás</a:t>
            </a: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, 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konfirmáció, </a:t>
            </a:r>
            <a:r>
              <a:rPr lang="hu-HU" sz="2000" dirty="0" err="1">
                <a:solidFill>
                  <a:prstClr val="white"/>
                </a:solidFill>
                <a:cs typeface="Times New Roman" panose="02020603050405020304" pitchFamily="18" charset="0"/>
              </a:rPr>
              <a:t>krizmálás</a:t>
            </a: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 (megkenés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)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Lényege: Olajjal való megkenés (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rk</a:t>
            </a: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.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: homlok 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gk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.: egyéb testrészek is)és ima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sz="20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N…, vedd a Szentlélek ajándékának jelét. 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>
                <a:solidFill>
                  <a:prstClr val="white"/>
                </a:solidFill>
                <a:cs typeface="Times New Roman" panose="02020603050405020304" pitchFamily="18" charset="0"/>
              </a:rPr>
              <a:t>	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 Szentlélek ajándékának pecsétje. 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Amen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.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sz="20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Egyszer vehető fel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sz="20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Hatása:  a Szentlélek kiáradása</a:t>
            </a: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sz="2000" dirty="0" smtClean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912813" lvl="1" indent="-34290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Kiszolgáltatója: rendesen a püspök. Pap a keleti rítusban 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ill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 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rk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. </a:t>
            </a:r>
            <a:r>
              <a:rPr lang="hu-HU" sz="2000" dirty="0" err="1" smtClean="0">
                <a:solidFill>
                  <a:prstClr val="white"/>
                </a:solidFill>
                <a:cs typeface="Times New Roman" panose="02020603050405020304" pitchFamily="18" charset="0"/>
              </a:rPr>
              <a:t>Rendkvüli</a:t>
            </a:r>
            <a:r>
              <a:rPr lang="hu-HU" sz="20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 meghatalmazással</a:t>
            </a:r>
            <a:endParaRPr lang="hu-HU" sz="2000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>
              <a:buFont typeface="Wingdings" panose="05000000000000000000" pitchFamily="2" charset="2"/>
              <a:buChar char="Ø"/>
            </a:pPr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3265403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5585" y="452440"/>
            <a:ext cx="9408583" cy="706660"/>
          </a:xfrm>
        </p:spPr>
        <p:txBody>
          <a:bodyPr/>
          <a:lstStyle/>
          <a:p>
            <a:pPr lvl="1"/>
            <a:r>
              <a:rPr lang="hu-HU" sz="36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II.2.1.3. Az eukarisztia szentsége (271-294)</a:t>
            </a:r>
            <a: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/>
            </a:r>
            <a:b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1275008"/>
            <a:ext cx="8949267" cy="4973392"/>
          </a:xfrm>
        </p:spPr>
        <p:txBody>
          <a:bodyPr/>
          <a:lstStyle/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„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Krisztus teste és vére a kenyér és a bor színe alatt”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Alapítása: – nagycsütörtökön;  hogyan – pászka vacsora kontextusa, az alapítás szavai: Vegyétek és egyétek…, Vegyétek és igyatok ebből… 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Jelentősége: a keresztény élet csúcsa és forrása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Nevei: eukarisztia, legszentebb Oltáriszentség, Úr vacsorája, kenyértörés, szentáldozás, titkos vacsora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Előképei: a zsidó húsvéti vacsora; 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Ünneplése: eukarisztikus liturgia: tanító rész, áldozati rész. 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Ki a szolgája: fölszentelt pap, Anyaga: búzakenyér és szőlőbor, </a:t>
            </a:r>
          </a:p>
          <a:p>
            <a:pPr marL="512763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 részesedés értelme, feltételei, kötelező volta.</a:t>
            </a:r>
          </a:p>
        </p:txBody>
      </p:sp>
    </p:spTree>
    <p:extLst>
      <p:ext uri="{BB962C8B-B14F-4D97-AF65-F5344CB8AC3E}">
        <p14:creationId xmlns:p14="http://schemas.microsoft.com/office/powerpoint/2010/main" val="269746934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5584" y="452440"/>
            <a:ext cx="11009796" cy="616506"/>
          </a:xfrm>
        </p:spPr>
        <p:txBody>
          <a:bodyPr/>
          <a:lstStyle/>
          <a:p>
            <a:pPr marL="169863" lvl="0" defTabSz="4572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II.2.2</a:t>
            </a:r>
            <a:r>
              <a:rPr lang="hu-HU" sz="2800" dirty="0">
                <a:solidFill>
                  <a:prstClr val="white"/>
                </a:solidFill>
                <a:cs typeface="Times New Roman" panose="02020603050405020304" pitchFamily="18" charset="0"/>
              </a:rPr>
              <a:t>.	A gyógyulás </a:t>
            </a:r>
            <a:r>
              <a:rPr lang="hu-HU" sz="2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szentségei </a:t>
            </a: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A </a:t>
            </a:r>
            <a:r>
              <a:rPr lang="hu-HU" sz="2400" dirty="0">
                <a:solidFill>
                  <a:prstClr val="white"/>
                </a:solidFill>
                <a:cs typeface="Times New Roman" panose="02020603050405020304" pitchFamily="18" charset="0"/>
              </a:rPr>
              <a:t>bűnbánat és a betegek </a:t>
            </a:r>
            <a:r>
              <a:rPr lang="hu-HU" sz="24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kenete</a:t>
            </a:r>
            <a:endParaRPr lang="hu-HU" sz="48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75242" y="953037"/>
            <a:ext cx="8949267" cy="5499278"/>
          </a:xfrm>
        </p:spPr>
        <p:txBody>
          <a:bodyPr/>
          <a:lstStyle/>
          <a:p>
            <a:pPr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II.2.2.1. A bűnbánat szentsége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Nevei: bűnbánat, bűnbocsánat, kiengesztelődés, gyónás, megtérés szentsége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Miért van? A keresztség után elkövetett bűnök megbocsátására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Krisztusi alapítás: 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„Vegyétek a Szentlelket, akinek megbocsátjátok bűneit bocsánatot nyer, akinek megtartjátok, az bűnben marad”  (Jn 20,22-23)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endParaRPr lang="hu-HU" dirty="0"/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bűnbánat formái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Böjt, imádság, az irgalmasság cselekedetei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Kiengesztelődés szentségének elemei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megtérő cselekedetei és a papi föloldozás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bűnbánó cselekedetei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Lelkiismeretvizsgálat, bánat, bűnvallomás, elégtétel,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súlyos bűnök és a kisebb vétkek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szentség kiszolgáltatója, a gyónási titok; </a:t>
            </a:r>
          </a:p>
          <a:p>
            <a:pPr lvl="1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A szentség hatásai:</a:t>
            </a:r>
          </a:p>
          <a:p>
            <a:pPr lvl="2">
              <a:spcBef>
                <a:spcPts val="0"/>
              </a:spcBef>
              <a:buFont typeface="Wingdings" panose="05000000000000000000" pitchFamily="2" charset="2"/>
              <a:buChar char="Ø"/>
            </a:pPr>
            <a:r>
              <a:rPr lang="hu-HU" dirty="0" smtClean="0"/>
              <a:t>Kiengesztelődés Istennel, a bűnök bocsánata, a bűnök megérdemelt büntetésének elengedése, a lelkiismeret békéje és nyugalma, lelki vigasz, a lélek erőinek növekedése az élet küzdelmeihez</a:t>
            </a:r>
          </a:p>
        </p:txBody>
      </p:sp>
    </p:spTree>
    <p:extLst>
      <p:ext uri="{BB962C8B-B14F-4D97-AF65-F5344CB8AC3E}">
        <p14:creationId xmlns:p14="http://schemas.microsoft.com/office/powerpoint/2010/main" val="425103710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3468" y="310772"/>
            <a:ext cx="9408583" cy="758175"/>
          </a:xfrm>
        </p:spPr>
        <p:txBody>
          <a:bodyPr/>
          <a:lstStyle/>
          <a:p>
            <a:r>
              <a:rPr lang="hu-HU" sz="3600" dirty="0" smtClean="0"/>
              <a:t>II.2.2.2. A betegek kenete</a:t>
            </a:r>
            <a:endParaRPr lang="hu-HU" sz="3600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953037"/>
            <a:ext cx="8949267" cy="5295364"/>
          </a:xfrm>
        </p:spPr>
        <p:txBody>
          <a:bodyPr>
            <a:normAutofit lnSpcReduction="10000"/>
          </a:bodyPr>
          <a:lstStyle/>
          <a:p>
            <a:pPr>
              <a:spcBef>
                <a:spcPts val="0"/>
              </a:spcBef>
            </a:pPr>
            <a:r>
              <a:rPr lang="hu-HU" sz="1800" dirty="0" smtClean="0"/>
              <a:t>Ószövetség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A bűn és a betegség kapcsolata</a:t>
            </a:r>
          </a:p>
          <a:p>
            <a:pPr>
              <a:spcBef>
                <a:spcPts val="0"/>
              </a:spcBef>
            </a:pPr>
            <a:r>
              <a:rPr lang="hu-HU" sz="1800" dirty="0" smtClean="0"/>
              <a:t>Jézus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Együtt érez a betegekkel, gyógyít, új értelmet ad a szenvedésnek </a:t>
            </a:r>
          </a:p>
          <a:p>
            <a:pPr>
              <a:spcBef>
                <a:spcPts val="0"/>
              </a:spcBef>
            </a:pPr>
            <a:r>
              <a:rPr lang="hu-HU" sz="1800" dirty="0" smtClean="0"/>
              <a:t>Egyház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Küldetéséhez  tartozik a betegekről való gondoskodás, 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(Jak 5,14-15)</a:t>
            </a:r>
          </a:p>
          <a:p>
            <a:pPr>
              <a:spcBef>
                <a:spcPts val="0"/>
              </a:spcBef>
            </a:pPr>
            <a:endParaRPr lang="hu-HU" sz="1800" dirty="0" smtClean="0"/>
          </a:p>
          <a:p>
            <a:pPr>
              <a:spcBef>
                <a:spcPts val="0"/>
              </a:spcBef>
            </a:pPr>
            <a:r>
              <a:rPr lang="hu-HU" sz="1800" dirty="0" smtClean="0"/>
              <a:t>Ki veheti fel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Beteg, idős - halálveszély</a:t>
            </a:r>
          </a:p>
          <a:p>
            <a:pPr>
              <a:spcBef>
                <a:spcPts val="0"/>
              </a:spcBef>
            </a:pPr>
            <a:r>
              <a:rPr lang="hu-HU" sz="1800" dirty="0" smtClean="0"/>
              <a:t>Ki szolgáltatja ki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Pap vagy püspök</a:t>
            </a:r>
          </a:p>
          <a:p>
            <a:pPr>
              <a:spcBef>
                <a:spcPts val="0"/>
              </a:spcBef>
            </a:pPr>
            <a:r>
              <a:rPr lang="hu-HU" sz="1800" dirty="0" smtClean="0"/>
              <a:t>Hogyan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Olajjal való megkenéssel (</a:t>
            </a:r>
            <a:r>
              <a:rPr lang="hu-HU" sz="1600" dirty="0" err="1" smtClean="0"/>
              <a:t>Rk</a:t>
            </a:r>
            <a:r>
              <a:rPr lang="hu-HU" sz="1600" dirty="0" smtClean="0"/>
              <a:t>.: homlok, kezek, </a:t>
            </a:r>
            <a:r>
              <a:rPr lang="hu-HU" sz="1600" dirty="0" err="1" smtClean="0"/>
              <a:t>gk</a:t>
            </a:r>
            <a:r>
              <a:rPr lang="hu-HU" sz="1600" dirty="0" smtClean="0"/>
              <a:t>.: más testrészek is) és imával</a:t>
            </a:r>
          </a:p>
          <a:p>
            <a:pPr>
              <a:spcBef>
                <a:spcPts val="0"/>
              </a:spcBef>
            </a:pPr>
            <a:r>
              <a:rPr lang="hu-HU" sz="1800" dirty="0" smtClean="0"/>
              <a:t>Hatásai</a:t>
            </a:r>
          </a:p>
          <a:p>
            <a:pPr lvl="1">
              <a:spcBef>
                <a:spcPts val="0"/>
              </a:spcBef>
            </a:pPr>
            <a:r>
              <a:rPr lang="hu-HU" sz="1600" dirty="0" smtClean="0"/>
              <a:t>Krisztus szenvedésével egyesít az egyház javára; erőt, békességet bátorságot ad; a bűnöket is megbocsátja; Isten akarata szerint a gyógyuláshoz is segíthet; felkészít az Atya házába való megtérésre.</a:t>
            </a:r>
          </a:p>
          <a:p>
            <a:pPr>
              <a:spcBef>
                <a:spcPts val="0"/>
              </a:spcBef>
            </a:pPr>
            <a:r>
              <a:rPr lang="hu-HU" sz="1800" dirty="0" err="1" smtClean="0"/>
              <a:t>Viaticum</a:t>
            </a:r>
            <a:endParaRPr lang="hu-HU" sz="1800" dirty="0" smtClean="0"/>
          </a:p>
          <a:p>
            <a:pPr lvl="1">
              <a:spcBef>
                <a:spcPts val="0"/>
              </a:spcBef>
            </a:pPr>
            <a:r>
              <a:rPr lang="hu-HU" sz="1600" dirty="0" smtClean="0"/>
              <a:t>A földi életet elhagyni készülők szentáldozása. A meghalt és feltámadott Krisztussal való egyesülés, az örök élet magva és a föltámadás ereje. </a:t>
            </a:r>
            <a:endParaRPr lang="hu-HU" sz="1600" dirty="0"/>
          </a:p>
        </p:txBody>
      </p:sp>
    </p:spTree>
    <p:extLst>
      <p:ext uri="{BB962C8B-B14F-4D97-AF65-F5344CB8AC3E}">
        <p14:creationId xmlns:p14="http://schemas.microsoft.com/office/powerpoint/2010/main" val="38849159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645585" y="452439"/>
            <a:ext cx="10185547" cy="989995"/>
          </a:xfrm>
        </p:spPr>
        <p:txBody>
          <a:bodyPr/>
          <a:lstStyle/>
          <a:p>
            <a:pPr marL="169863" lvl="0" indent="0" defTabSz="457207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hu-HU" sz="2800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II.2.3</a:t>
            </a:r>
            <a:r>
              <a:rPr lang="hu-HU" sz="2800" dirty="0">
                <a:solidFill>
                  <a:prstClr val="white"/>
                </a:solidFill>
                <a:cs typeface="Times New Roman" panose="02020603050405020304" pitchFamily="18" charset="0"/>
              </a:rPr>
              <a:t>.	A közösség és küldetés szolgálatának szentségei</a:t>
            </a:r>
            <a:br>
              <a:rPr lang="hu-HU" sz="2800" dirty="0">
                <a:solidFill>
                  <a:prstClr val="white"/>
                </a:solidFill>
                <a:cs typeface="Times New Roman" panose="02020603050405020304" pitchFamily="18" charset="0"/>
              </a:rPr>
            </a:br>
            <a:r>
              <a:rPr lang="hu-HU" sz="2800" dirty="0">
                <a:solidFill>
                  <a:prstClr val="white"/>
                </a:solidFill>
                <a:cs typeface="Times New Roman" panose="02020603050405020304" pitchFamily="18" charset="0"/>
              </a:rPr>
              <a:t>Az egyházi rend és a házasság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/>
            </a:r>
            <a:b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</a:b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1102784" y="1442434"/>
            <a:ext cx="8949267" cy="4805966"/>
          </a:xfrm>
        </p:spPr>
        <p:txBody>
          <a:bodyPr/>
          <a:lstStyle/>
          <a:p>
            <a:pPr marL="512763" lvl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 smtClean="0">
                <a:solidFill>
                  <a:prstClr val="white"/>
                </a:solidFill>
                <a:cs typeface="Times New Roman" panose="02020603050405020304" pitchFamily="18" charset="0"/>
              </a:rPr>
              <a:t>II.2.3.1. Az 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egyházi rend (321-336)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Ordo – „</a:t>
            </a:r>
            <a:r>
              <a:rPr lang="hu-HU" dirty="0" err="1">
                <a:solidFill>
                  <a:prstClr val="white"/>
                </a:solidFill>
                <a:cs typeface="Times New Roman" panose="02020603050405020304" pitchFamily="18" charset="0"/>
              </a:rPr>
              <a:t>ordinatio</a:t>
            </a: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” felszentelés: „szent hatalom”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endParaRPr lang="hu-HU" dirty="0">
              <a:solidFill>
                <a:prstClr val="white"/>
              </a:solidFill>
              <a:cs typeface="Times New Roman" panose="02020603050405020304" pitchFamily="18" charset="0"/>
            </a:endParaRPr>
          </a:p>
          <a:p>
            <a:pPr marL="512763" lvl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Három fokozata: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Püspök: </a:t>
            </a:r>
          </a:p>
          <a:p>
            <a:pPr marL="1255713" lvl="2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A Krisztus küldetését folytató apostolok utóda; </a:t>
            </a:r>
          </a:p>
          <a:p>
            <a:pPr marL="1255713" lvl="2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Tanítás („próféta”), megszentelés („pap”), kormányzás („király”)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Pap</a:t>
            </a:r>
          </a:p>
          <a:p>
            <a:pPr marL="1255713" lvl="2" indent="-28575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Evangélium hirdetése, az istentisztelet szolgálata, nép pásztora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Diakónus</a:t>
            </a:r>
          </a:p>
          <a:p>
            <a:pPr marL="512763" lvl="0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Kiszolgáltatása: 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Kézrátétel és ima</a:t>
            </a:r>
          </a:p>
          <a:p>
            <a:pPr marL="855663" lvl="1" defTabSz="457207" eaLnBrk="1" fontAlgn="auto" hangingPunct="1">
              <a:spcBef>
                <a:spcPts val="0"/>
              </a:spcBef>
              <a:spcAft>
                <a:spcPts val="0"/>
              </a:spcAft>
              <a:buClr>
                <a:srgbClr val="1E5155">
                  <a:lumMod val="40000"/>
                  <a:lumOff val="60000"/>
                </a:srgbClr>
              </a:buClr>
              <a:buFont typeface="Wingdings" panose="05000000000000000000" pitchFamily="2" charset="2"/>
              <a:buChar char="Ø"/>
              <a:defRPr/>
            </a:pPr>
            <a:r>
              <a:rPr lang="hu-HU" dirty="0">
                <a:solidFill>
                  <a:prstClr val="white"/>
                </a:solidFill>
                <a:cs typeface="Times New Roman" panose="02020603050405020304" pitchFamily="18" charset="0"/>
              </a:rPr>
              <a:t>Cölibátus: nyugaton és keleten</a:t>
            </a:r>
          </a:p>
          <a:p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385511117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ppt/theme/theme2.xml><?xml version="1.0" encoding="utf-8"?>
<a:theme xmlns:a="http://schemas.openxmlformats.org/drawingml/2006/main" name="1_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350</TotalTime>
  <Words>609</Words>
  <Application>Microsoft Office PowerPoint</Application>
  <PresentationFormat>Egyéni</PresentationFormat>
  <Paragraphs>136</Paragraphs>
  <Slides>11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2</vt:i4>
      </vt:variant>
      <vt:variant>
        <vt:lpstr>Diacímek</vt:lpstr>
      </vt:variant>
      <vt:variant>
        <vt:i4>11</vt:i4>
      </vt:variant>
    </vt:vector>
  </HeadingPairs>
  <TitlesOfParts>
    <vt:vector size="13" baseType="lpstr">
      <vt:lpstr>Ion</vt:lpstr>
      <vt:lpstr>1_Ion</vt:lpstr>
      <vt:lpstr>Bevezetés a Katolikus hit rendszerébe  </vt:lpstr>
      <vt:lpstr>PowerPoint bemutató</vt:lpstr>
      <vt:lpstr>II. A KERESZTÉNY MISZTÉRIUM ÜNNEPLÉSE</vt:lpstr>
      <vt:lpstr>II. 2. Az Egyház hét szentsége </vt:lpstr>
      <vt:lpstr>PowerPoint bemutató</vt:lpstr>
      <vt:lpstr>II.2.1.3. Az eukarisztia szentsége (271-294) </vt:lpstr>
      <vt:lpstr>II.2.2. A gyógyulás szentségei A bűnbánat és a betegek kenete</vt:lpstr>
      <vt:lpstr>II.2.2.2. A betegek kenete</vt:lpstr>
      <vt:lpstr>II.2.3. A közösség és küldetés szolgálatának szentségei Az egyházi rend és a házasság </vt:lpstr>
      <vt:lpstr>PowerPoint bemutató</vt:lpstr>
      <vt:lpstr>II.2.4. Egyéb liturgikus szertartások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Bevezetés a Katolikus hit rendszerébe</dc:title>
  <dc:creator>Dr. Janka Ferenc</dc:creator>
  <cp:lastModifiedBy>felhasználó</cp:lastModifiedBy>
  <cp:revision>37</cp:revision>
  <dcterms:created xsi:type="dcterms:W3CDTF">2016-04-19T09:17:11Z</dcterms:created>
  <dcterms:modified xsi:type="dcterms:W3CDTF">2016-05-05T09:19:44Z</dcterms:modified>
</cp:coreProperties>
</file>